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60" r:id="rId5"/>
    <p:sldId id="258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6" userDrawn="1">
          <p15:clr>
            <a:srgbClr val="A4A3A4"/>
          </p15:clr>
        </p15:guide>
        <p15:guide id="2" pos="38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f.liu" initials="li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46"/>
        <p:guide pos="387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78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694B8-E8AC-4EC8-8E59-E941B255A5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694B8-E8AC-4EC8-8E59-E941B255A5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694B8-E8AC-4EC8-8E59-E941B255A5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jpeg"/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1" Type="http://schemas.openxmlformats.org/officeDocument/2006/relationships/notesSlide" Target="../notesSlides/notesSlide3.xml"/><Relationship Id="rId20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9" Type="http://schemas.openxmlformats.org/officeDocument/2006/relationships/tags" Target="../tags/tag77.xml"/><Relationship Id="rId18" Type="http://schemas.openxmlformats.org/officeDocument/2006/relationships/image" Target="../media/image5.png"/><Relationship Id="rId17" Type="http://schemas.openxmlformats.org/officeDocument/2006/relationships/tags" Target="../tags/tag76.xml"/><Relationship Id="rId16" Type="http://schemas.openxmlformats.org/officeDocument/2006/relationships/tags" Target="../tags/tag75.xml"/><Relationship Id="rId15" Type="http://schemas.openxmlformats.org/officeDocument/2006/relationships/image" Target="../media/image4.png"/><Relationship Id="rId14" Type="http://schemas.openxmlformats.org/officeDocument/2006/relationships/tags" Target="../tags/tag74.xml"/><Relationship Id="rId13" Type="http://schemas.openxmlformats.org/officeDocument/2006/relationships/image" Target="../media/image3.png"/><Relationship Id="rId12" Type="http://schemas.openxmlformats.org/officeDocument/2006/relationships/tags" Target="../tags/tag73.xml"/><Relationship Id="rId11" Type="http://schemas.openxmlformats.org/officeDocument/2006/relationships/image" Target="../media/image2.png"/><Relationship Id="rId10" Type="http://schemas.openxmlformats.org/officeDocument/2006/relationships/tags" Target="../tags/tag72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240915"/>
            <a:ext cx="12192000" cy="937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4400" dirty="0">
                <a:solidFill>
                  <a:schemeClr val="tx1"/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  <a:sym typeface="+mn-ea"/>
              </a:rPr>
              <a:t>校园卡申请操作指引</a:t>
            </a:r>
            <a:r>
              <a:rPr lang="zh-CN" altLang="en-US" sz="4400" dirty="0"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  <a:sym typeface="+mn-ea"/>
              </a:rPr>
              <a:t>（仅限协作卡、访问卡）</a:t>
            </a:r>
            <a:endParaRPr lang="zh-CN" altLang="en-US" sz="4400" dirty="0">
              <a:solidFill>
                <a:schemeClr val="tx1"/>
              </a:solidFill>
              <a:latin typeface="阿里巴巴普惠体 Heavy" panose="00020600040101010101" pitchFamily="18" charset="-122"/>
              <a:ea typeface="阿里巴巴普惠体 Heavy" panose="00020600040101010101" pitchFamily="18" charset="-122"/>
              <a:cs typeface="阿里巴巴普惠体 Heavy" panose="00020600040101010101" pitchFamily="18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9720" y="5803265"/>
            <a:ext cx="121932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5000"/>
              </a:lnSpc>
            </a:pPr>
            <a:r>
              <a:rPr 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哈尔滨工业大学深圳校区</a:t>
            </a:r>
            <a:r>
              <a:rPr 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总务处</a:t>
            </a:r>
            <a:endParaRPr lang="zh-CN" sz="16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Heavy" panose="00020600040101010101" pitchFamily="18" charset="-122"/>
              <a:ea typeface="阿里巴巴普惠体 Heavy" panose="00020600040101010101" pitchFamily="18" charset="-122"/>
              <a:cs typeface="阿里巴巴普惠体 Heavy" panose="00020600040101010101" pitchFamily="18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C565B53-51A7-4219-ABA6-6BC9330DF03F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99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0475" y="296545"/>
            <a:ext cx="98825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ea"/>
              </a:rPr>
              <a:t>校园卡申请流程</a:t>
            </a:r>
            <a:r>
              <a:rPr lang="zh-CN" altLang="en-US" sz="3200" dirty="0"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  <a:sym typeface="+mn-ea"/>
              </a:rPr>
              <a:t>（仅限协作卡、访问卡）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6759615"/>
            <a:ext cx="12192000" cy="983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C565B53-51A7-4219-ABA6-6BC9330DF03F}" type="slidenum">
              <a:rPr lang="zh-CN" altLang="en-US" smtClean="0"/>
            </a:fld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855845" y="1101090"/>
            <a:ext cx="2297430" cy="8648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1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关注“深圳大学城校园</a:t>
            </a: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服务”公众号</a:t>
            </a:r>
            <a:r>
              <a:rPr lang="zh-CN" altLang="en-US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 </a:t>
            </a:r>
            <a:endParaRPr lang="zh-CN" altLang="en-US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67910" y="2543175"/>
            <a:ext cx="2297430" cy="8648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2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填写校园卡申请表，</a:t>
            </a: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在公众号进行办卡</a:t>
            </a: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申请 </a:t>
            </a:r>
            <a:endParaRPr lang="zh-CN" altLang="en-US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855845" y="3983990"/>
            <a:ext cx="2297430" cy="8648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3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审批员</a:t>
            </a: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审批 </a:t>
            </a:r>
            <a:endParaRPr lang="zh-CN" altLang="en-US" sz="12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862195" y="5425440"/>
            <a:ext cx="2297430" cy="8648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4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微信</a:t>
            </a: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公众号通知（申请</a:t>
            </a:r>
            <a:r>
              <a:rPr lang="zh-CN" altLang="en-US" sz="12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人） </a:t>
            </a:r>
            <a:endParaRPr lang="zh-CN" altLang="en-US" sz="12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331710" y="3983990"/>
            <a:ext cx="32391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endParaRPr lang="zh-CN" altLang="en-US" sz="1600"/>
          </a:p>
          <a:p>
            <a:pPr algn="l"/>
            <a:r>
              <a:rPr lang="zh-CN" altLang="en-US" sz="1600"/>
              <a:t>短信通知审批员审批</a:t>
            </a:r>
            <a:endParaRPr lang="zh-CN" altLang="en-US" sz="1600"/>
          </a:p>
          <a:p>
            <a:pPr algn="l"/>
            <a:endParaRPr lang="zh-CN" altLang="en-US" sz="1600">
              <a:solidFill>
                <a:srgbClr val="C00000"/>
              </a:solidFill>
            </a:endParaRPr>
          </a:p>
          <a:p>
            <a:pPr algn="l"/>
            <a:endParaRPr lang="zh-CN" altLang="en-US" sz="1600">
              <a:solidFill>
                <a:srgbClr val="C00000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6004560" y="1965960"/>
            <a:ext cx="6350" cy="576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6010910" y="3407410"/>
            <a:ext cx="6350" cy="576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6004560" y="4795520"/>
            <a:ext cx="6350" cy="576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4520" y="296545"/>
            <a:ext cx="75349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ea"/>
              </a:rPr>
              <a:t>校园卡申请流程</a:t>
            </a:r>
            <a:r>
              <a:rPr lang="zh-CN" altLang="en-US" sz="3200" dirty="0"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  <a:sym typeface="+mn-ea"/>
              </a:rPr>
              <a:t>（仅限协作卡、访问</a:t>
            </a:r>
            <a:r>
              <a:rPr lang="zh-CN" altLang="en-US" sz="3200" dirty="0"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  <a:sym typeface="+mn-ea"/>
              </a:rPr>
              <a:t>卡）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  <a:p>
            <a:pPr algn="l">
              <a:buClrTx/>
              <a:buSzTx/>
              <a:buFontTx/>
            </a:pP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8775" y="331470"/>
            <a:ext cx="183515" cy="4673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Segoe UI Black" panose="020B0A02040204020203" pitchFamily="34" charset="0"/>
              <a:ea typeface="阿里巴巴普惠体 Heavy" panose="00020600040101010101" pitchFamily="18" charset="-122"/>
              <a:cs typeface="阿里巴巴普惠体 Heavy" panose="00020600040101010101" pitchFamily="18" charset="-122"/>
            </a:endParaRPr>
          </a:p>
        </p:txBody>
      </p:sp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0" y="6759615"/>
            <a:ext cx="12192000" cy="983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C565B53-51A7-4219-ABA6-6BC9330DF03F}" type="slidenum">
              <a:rPr lang="zh-CN" altLang="en-US" smtClean="0"/>
            </a:fld>
            <a:endParaRPr lang="zh-CN" altLang="en-US"/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352425" y="939165"/>
            <a:ext cx="1900555" cy="6750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1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关注“深圳大学城校园</a:t>
            </a: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服务”公众号</a:t>
            </a:r>
            <a:r>
              <a:rPr lang="zh-CN" altLang="en-US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 </a:t>
            </a:r>
            <a:endParaRPr lang="zh-CN" altLang="en-US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6" name="矩形 5"/>
          <p:cNvSpPr/>
          <p:nvPr>
            <p:custDataLst>
              <p:tags r:id="rId3"/>
            </p:custDataLst>
          </p:nvPr>
        </p:nvSpPr>
        <p:spPr>
          <a:xfrm>
            <a:off x="4848225" y="939165"/>
            <a:ext cx="2023110" cy="6750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3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校园服务</a:t>
            </a:r>
            <a:r>
              <a:rPr lang="en-US" altLang="zh-CN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--</a:t>
            </a: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办卡申请</a:t>
            </a:r>
            <a:r>
              <a:rPr lang="zh-CN" altLang="en-US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 </a:t>
            </a:r>
            <a:endParaRPr lang="zh-CN" altLang="en-US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11" name="矩形 10"/>
          <p:cNvSpPr/>
          <p:nvPr>
            <p:custDataLst>
              <p:tags r:id="rId4"/>
            </p:custDataLst>
          </p:nvPr>
        </p:nvSpPr>
        <p:spPr>
          <a:xfrm>
            <a:off x="7291070" y="939165"/>
            <a:ext cx="1959610" cy="6750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4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填写信息</a:t>
            </a:r>
            <a:r>
              <a:rPr lang="zh-CN" altLang="en-US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 </a:t>
            </a:r>
            <a:endParaRPr lang="zh-CN" altLang="en-US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  <p:sp>
        <p:nvSpPr>
          <p:cNvPr id="31" name="矩形 30"/>
          <p:cNvSpPr/>
          <p:nvPr>
            <p:custDataLst>
              <p:tags r:id="rId5"/>
            </p:custDataLst>
          </p:nvPr>
        </p:nvSpPr>
        <p:spPr>
          <a:xfrm>
            <a:off x="5693410" y="5702935"/>
            <a:ext cx="906780" cy="20574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矩形 31"/>
          <p:cNvSpPr/>
          <p:nvPr>
            <p:custDataLst>
              <p:tags r:id="rId6"/>
            </p:custDataLst>
          </p:nvPr>
        </p:nvSpPr>
        <p:spPr>
          <a:xfrm>
            <a:off x="9671050" y="955040"/>
            <a:ext cx="1941830" cy="6750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buClrTx/>
              <a:buSzTx/>
              <a:buNone/>
            </a:pPr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  <a:sym typeface="+mn-ea"/>
              </a:rPr>
              <a:t>STEP 5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  <a:buNone/>
            </a:pP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  <a:sym typeface="+mn-ea"/>
              </a:rPr>
              <a:t>公众号短信通知</a:t>
            </a:r>
            <a:endParaRPr lang="zh-CN" altLang="en-US" sz="14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  <a:sym typeface="+mn-ea"/>
            </a:endParaRPr>
          </a:p>
        </p:txBody>
      </p:sp>
      <p:sp>
        <p:nvSpPr>
          <p:cNvPr id="36" name="文本框 35"/>
          <p:cNvSpPr txBox="1"/>
          <p:nvPr>
            <p:custDataLst>
              <p:tags r:id="rId7"/>
            </p:custDataLst>
          </p:nvPr>
        </p:nvSpPr>
        <p:spPr>
          <a:xfrm>
            <a:off x="542290" y="4215130"/>
            <a:ext cx="20967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solidFill>
                  <a:srgbClr val="C00000"/>
                </a:solidFill>
              </a:rPr>
              <a:t>微信扫码关注</a:t>
            </a:r>
            <a:endParaRPr lang="zh-CN" sz="1200">
              <a:solidFill>
                <a:srgbClr val="C00000"/>
              </a:solidFill>
            </a:endParaRPr>
          </a:p>
        </p:txBody>
      </p:sp>
      <p:pic>
        <p:nvPicPr>
          <p:cNvPr id="8" name="图片 7" descr="aafc8f0703f7f3ed43b90fe8c74e29b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291705" y="1604645"/>
            <a:ext cx="1958340" cy="47720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58775" y="1630045"/>
            <a:ext cx="1894205" cy="248666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9671050" y="1604645"/>
            <a:ext cx="1941830" cy="27146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4847590" y="1604645"/>
            <a:ext cx="2023110" cy="4772025"/>
          </a:xfrm>
          <a:prstGeom prst="rect">
            <a:avLst/>
          </a:prstGeom>
        </p:spPr>
      </p:pic>
      <p:sp>
        <p:nvSpPr>
          <p:cNvPr id="20" name="文本框 19"/>
          <p:cNvSpPr txBox="1"/>
          <p:nvPr>
            <p:custDataLst>
              <p:tags r:id="rId16"/>
            </p:custDataLst>
          </p:nvPr>
        </p:nvSpPr>
        <p:spPr>
          <a:xfrm>
            <a:off x="7190105" y="5702935"/>
            <a:ext cx="1649730" cy="1454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800">
                <a:solidFill>
                  <a:srgbClr val="FF0000"/>
                </a:solidFill>
              </a:rPr>
              <a:t>附件</a:t>
            </a:r>
            <a:r>
              <a:rPr lang="zh-CN" altLang="en-US" sz="800">
                <a:solidFill>
                  <a:srgbClr val="FF0000"/>
                </a:solidFill>
              </a:rPr>
              <a:t>图片上传校园卡申请表</a:t>
            </a:r>
            <a:endParaRPr lang="zh-CN" altLang="en-US" sz="800">
              <a:solidFill>
                <a:srgbClr val="FF0000"/>
              </a:solidFill>
            </a:endParaRPr>
          </a:p>
        </p:txBody>
      </p:sp>
      <p:pic>
        <p:nvPicPr>
          <p:cNvPr id="21" name="图片 20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/>
          <a:stretch>
            <a:fillRect/>
          </a:stretch>
        </p:blipFill>
        <p:spPr>
          <a:xfrm>
            <a:off x="2642870" y="1623060"/>
            <a:ext cx="1941830" cy="2698750"/>
          </a:xfrm>
          <a:prstGeom prst="rect">
            <a:avLst/>
          </a:prstGeom>
        </p:spPr>
      </p:pic>
      <p:sp>
        <p:nvSpPr>
          <p:cNvPr id="22" name="矩形 21"/>
          <p:cNvSpPr/>
          <p:nvPr>
            <p:custDataLst>
              <p:tags r:id="rId19"/>
            </p:custDataLst>
          </p:nvPr>
        </p:nvSpPr>
        <p:spPr>
          <a:xfrm>
            <a:off x="2643505" y="939165"/>
            <a:ext cx="1940560" cy="6750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STEP 2</a:t>
            </a:r>
            <a:endParaRPr lang="en-US" altLang="zh-CN" sz="1600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1400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填写校园卡申请表</a:t>
            </a:r>
            <a:r>
              <a:rPr lang="zh-CN" altLang="en-US" dirty="0"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</a:rPr>
              <a:t> </a:t>
            </a:r>
            <a:endParaRPr lang="zh-CN" altLang="en-US" dirty="0"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MODEL_TYPE" val="cover"/>
</p:tagLst>
</file>

<file path=ppt/tags/tag64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65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66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67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68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69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1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2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3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4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5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6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7.xml><?xml version="1.0" encoding="utf-8"?>
<p:tagLst xmlns:p="http://schemas.openxmlformats.org/presentationml/2006/main">
  <p:tag name="KSO_WM_DIAGRAM_VIRTUALLY_FRAME" val="{&quot;height&quot;:498.25,&quot;left&quot;:0,&quot;top&quot;:73.2,&quot;width&quot;:960}"/>
</p:tagLst>
</file>

<file path=ppt/tags/tag78.xml><?xml version="1.0" encoding="utf-8"?>
<p:tagLst xmlns:p="http://schemas.openxmlformats.org/presentationml/2006/main">
  <p:tag name="resource_record_key" val="{&quot;10&quot;:[4123127]}"/>
  <p:tag name="commondata" val="eyJoZGlkIjoiOTYzMzhhMGJmOTE2OGU0NTMzMjhmNDBlODA5MmZiN2U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WPS 演示</Application>
  <PresentationFormat>宽屏</PresentationFormat>
  <Paragraphs>50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Wingdings</vt:lpstr>
      <vt:lpstr>阿里巴巴普惠体 Heavy</vt:lpstr>
      <vt:lpstr>阿里巴巴普惠体 Medium</vt:lpstr>
      <vt:lpstr>Segoe UI Black</vt:lpstr>
      <vt:lpstr>阿里巴巴普惠体 M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Cy</cp:lastModifiedBy>
  <cp:revision>160</cp:revision>
  <dcterms:created xsi:type="dcterms:W3CDTF">2019-06-19T02:08:00Z</dcterms:created>
  <dcterms:modified xsi:type="dcterms:W3CDTF">2025-02-23T01:10:06Z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2052-12.1.0.18334</vt:lpwstr>
  </property>
  <property fmtid="{D5CDD505-2E9C-101B-9397-08002B2CF9AE}" pid="3" name="ICV">
    <vt:lpwstr>2A091A7BB0644EDC918629C61D7A171B_13</vt:lpwstr>
  </property>
</Properties>
</file>